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71" r:id="rId25"/>
    <p:sldId id="272" r:id="rId26"/>
    <p:sldId id="273" r:id="rId27"/>
    <p:sldId id="275" r:id="rId28"/>
    <p:sldId id="274" r:id="rId29"/>
    <p:sldId id="276" r:id="rId30"/>
    <p:sldId id="277" r:id="rId31"/>
    <p:sldId id="278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1" d="100"/>
          <a:sy n="61" d="100"/>
        </p:scale>
        <p:origin x="-798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2B4B-D680-43ED-B89E-0397ED70376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A1-C110-4A77-9D39-7870CDA61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18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2B4B-D680-43ED-B89E-0397ED70376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A1-C110-4A77-9D39-7870CDA61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3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2B4B-D680-43ED-B89E-0397ED70376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A1-C110-4A77-9D39-7870CDA611C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2564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2B4B-D680-43ED-B89E-0397ED70376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A1-C110-4A77-9D39-7870CDA61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91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2B4B-D680-43ED-B89E-0397ED70376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A1-C110-4A77-9D39-7870CDA611C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535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2B4B-D680-43ED-B89E-0397ED70376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A1-C110-4A77-9D39-7870CDA61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98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2B4B-D680-43ED-B89E-0397ED70376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A1-C110-4A77-9D39-7870CDA61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05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2B4B-D680-43ED-B89E-0397ED70376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A1-C110-4A77-9D39-7870CDA61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4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2B4B-D680-43ED-B89E-0397ED70376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A1-C110-4A77-9D39-7870CDA61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5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2B4B-D680-43ED-B89E-0397ED70376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A1-C110-4A77-9D39-7870CDA61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1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2B4B-D680-43ED-B89E-0397ED70376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A1-C110-4A77-9D39-7870CDA61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8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2B4B-D680-43ED-B89E-0397ED70376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A1-C110-4A77-9D39-7870CDA61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23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2B4B-D680-43ED-B89E-0397ED70376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A1-C110-4A77-9D39-7870CDA61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9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2B4B-D680-43ED-B89E-0397ED70376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A1-C110-4A77-9D39-7870CDA61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48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2B4B-D680-43ED-B89E-0397ED70376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A1-C110-4A77-9D39-7870CDA61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9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2B4B-D680-43ED-B89E-0397ED70376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A1-C110-4A77-9D39-7870CDA61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4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D2B4B-D680-43ED-B89E-0397ED703761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5C59CA1-C110-4A77-9D39-7870CDA61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5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Medical Clearance in the Psychiatric Patient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33580" y="4050836"/>
            <a:ext cx="7766936" cy="1096899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algn="ctr"/>
            <a:r>
              <a:rPr lang="en-US" dirty="0" smtClean="0"/>
              <a:t>Michael Carlisle, DO</a:t>
            </a:r>
          </a:p>
          <a:p>
            <a:pPr algn="ctr"/>
            <a:r>
              <a:rPr lang="en-US" dirty="0" smtClean="0"/>
              <a:t>University Hospitals Geauga Medical Center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13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Clearance, or Medical 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Determined by taking a thorough history as well as performing a good physical and mental status and laboratory testing</a:t>
            </a:r>
          </a:p>
          <a:p>
            <a:r>
              <a:rPr lang="en-US" dirty="0" smtClean="0"/>
              <a:t>The key reasons for performing a medical work-up is to make certain the patient is ultimately sent to the right place</a:t>
            </a:r>
          </a:p>
          <a:p>
            <a:r>
              <a:rPr lang="en-US" dirty="0" smtClean="0"/>
              <a:t>A patient with psychiatric symptoms caused by a medical condition should not be sent to a psychiatric facility</a:t>
            </a:r>
          </a:p>
          <a:p>
            <a:r>
              <a:rPr lang="en-US" dirty="0" smtClean="0"/>
              <a:t>The history of a patient with psychiatric symptoms should be taken like any other emergency department patient, paying special attention to the psychiatric symptoms</a:t>
            </a:r>
          </a:p>
          <a:p>
            <a:r>
              <a:rPr lang="en-US" dirty="0" smtClean="0"/>
              <a:t>However….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46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Psychiatric patients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are unable or unwilling to give any history other than the details of their chief complaint</a:t>
            </a:r>
          </a:p>
          <a:p>
            <a:r>
              <a:rPr lang="en-US" dirty="0" smtClean="0"/>
              <a:t>History should then be obtained from family, friends, police or emergency medical service</a:t>
            </a:r>
          </a:p>
          <a:p>
            <a:r>
              <a:rPr lang="en-US" dirty="0" smtClean="0"/>
              <a:t>History should include psychiatric history and medical symptoms (</a:t>
            </a:r>
            <a:r>
              <a:rPr lang="en-US" dirty="0" err="1" smtClean="0"/>
              <a:t>ie</a:t>
            </a:r>
            <a:r>
              <a:rPr lang="en-US" dirty="0" smtClean="0"/>
              <a:t>, neurologic, cardiovascular, and endocrine) to ascertain if there could be an organic cause for psychiatric symptoms</a:t>
            </a:r>
          </a:p>
          <a:p>
            <a:r>
              <a:rPr lang="en-US" dirty="0" smtClean="0"/>
              <a:t>Questions about prescription drugs, nonprescription drugs, and alcohol abuse must be asked as intoxication or acute withdrawal may contribute to psychiatric complaints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96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 for the psychiatric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be as thorough as any other emergency department patient</a:t>
            </a:r>
          </a:p>
          <a:p>
            <a:r>
              <a:rPr lang="en-US" dirty="0" smtClean="0"/>
              <a:t>A complete physical includes vital signs, general appearance, and a head-to-toe exam including a neurologic exam</a:t>
            </a:r>
          </a:p>
          <a:p>
            <a:r>
              <a:rPr lang="en-US" dirty="0" smtClean="0"/>
              <a:t>Neurologic exam should include cranial nerves, gait, strength, as so forth</a:t>
            </a:r>
          </a:p>
          <a:p>
            <a:r>
              <a:rPr lang="en-US" dirty="0" smtClean="0"/>
              <a:t>It is a well-known fact that patients presenting with mainly psychiatric symptoms do not receive as thorough of an exam as other emergency department patients (1)</a:t>
            </a:r>
          </a:p>
          <a:p>
            <a:r>
              <a:rPr lang="en-US" dirty="0" smtClean="0"/>
              <a:t>After the physical exam, a mental status exam should be documented</a:t>
            </a:r>
          </a:p>
          <a:p>
            <a:r>
              <a:rPr lang="en-US" dirty="0" smtClean="0"/>
              <a:t>There is no consensus  on which type of mental status exam should be performed on the patient with psychiatric symptoms</a:t>
            </a:r>
          </a:p>
        </p:txBody>
      </p:sp>
    </p:spTree>
    <p:extLst>
      <p:ext uri="{BB962C8B-B14F-4D97-AF65-F5344CB8AC3E}">
        <p14:creationId xmlns:p14="http://schemas.microsoft.com/office/powerpoint/2010/main" val="400884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last component of the medical clearance process, and likely the most debatable, is the testing</a:t>
            </a:r>
          </a:p>
          <a:p>
            <a:r>
              <a:rPr lang="en-US" dirty="0" smtClean="0"/>
              <a:t>Some say with a good history and physical, the laboratory testing can be minimal</a:t>
            </a:r>
          </a:p>
          <a:p>
            <a:r>
              <a:rPr lang="en-US" dirty="0" smtClean="0"/>
              <a:t>Others say laboratory testing is always required because the history and physical are not always thorough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05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Physicians vs. Psychiatrists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Ordering practice very different</a:t>
            </a:r>
          </a:p>
          <a:p>
            <a:r>
              <a:rPr lang="en-US" dirty="0" smtClean="0"/>
              <a:t>Emergency physicians generally ordered fewer required tests than psychiatrists…contributing to a lower cost</a:t>
            </a:r>
          </a:p>
          <a:p>
            <a:r>
              <a:rPr lang="en-US" dirty="0" smtClean="0"/>
              <a:t>Non-psychiatrists are too quick in saying a patient is medically clear because of their discomfort with psychiatric patients (2)</a:t>
            </a:r>
          </a:p>
          <a:p>
            <a:r>
              <a:rPr lang="en-US" dirty="0" smtClean="0"/>
              <a:t>On the other side, psychiatrists require more testing to assure the patients are medically stable prior to acceptance to hide their discomfort with the medical assessment</a:t>
            </a:r>
          </a:p>
          <a:p>
            <a:r>
              <a:rPr lang="en-US" dirty="0" smtClean="0"/>
              <a:t>The drive for ordering tests, whether medically indicated or not, come in part for the accepting psychiatric facility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59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psychiatric facilities have a list of laboratory tests that must be complete…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even considering transfer</a:t>
            </a:r>
          </a:p>
          <a:p>
            <a:r>
              <a:rPr lang="en-US" dirty="0" smtClean="0"/>
              <a:t>Given this, the emergency physician is forced to order many laboratory tests which de-emphasize the history, physical, and mental status exam</a:t>
            </a:r>
          </a:p>
          <a:p>
            <a:r>
              <a:rPr lang="en-US" dirty="0" smtClean="0"/>
              <a:t>Emergency physicians and psychiatrists do order similar laboratory tests</a:t>
            </a:r>
          </a:p>
          <a:p>
            <a:pPr lvl="1"/>
            <a:r>
              <a:rPr lang="en-US" dirty="0" smtClean="0"/>
              <a:t>Surveys showed both groups ordered similar routine tests, which included a complete blood count, alcohol level, and urine drug screen</a:t>
            </a:r>
          </a:p>
          <a:p>
            <a:pPr lvl="1"/>
            <a:r>
              <a:rPr lang="en-US" dirty="0" smtClean="0"/>
              <a:t>Both emergency physicians and psychiatrists order urine drug screens and alcohol levels as the most frequent required tests</a:t>
            </a:r>
          </a:p>
          <a:p>
            <a:pPr lvl="2"/>
            <a:r>
              <a:rPr lang="en-US" dirty="0" smtClean="0"/>
              <a:t>If a patient is awake, alert, and cooperative, routine drug testing does not change emergency department management	</a:t>
            </a:r>
            <a:endParaRPr lang="en-US" dirty="0"/>
          </a:p>
          <a:p>
            <a:pPr lvl="2"/>
            <a:r>
              <a:rPr lang="en-US" dirty="0" smtClean="0"/>
              <a:t>The American Psychiatric Association (APA) encourages psychiatrists to request or initiate further general medical testing that emerge from the psychiatric evaluation</a:t>
            </a:r>
          </a:p>
        </p:txBody>
      </p:sp>
    </p:spTree>
    <p:extLst>
      <p:ext uri="{BB962C8B-B14F-4D97-AF65-F5344CB8AC3E}">
        <p14:creationId xmlns:p14="http://schemas.microsoft.com/office/powerpoint/2010/main" val="215135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 year old Caucasian woman presents to Emergency Room with psychiatric symptoms of “repeating the same day,” memory loss, and hearing voices that the food was poisoned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37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labs/tests would you order?</a:t>
            </a:r>
          </a:p>
          <a:p>
            <a:r>
              <a:rPr lang="en-US" dirty="0" smtClean="0"/>
              <a:t>New onset psychosis or known history of psychosis?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9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 has history Hypothyroidism but stopped her thyroid hormone replacement therapy about a year ago</a:t>
            </a:r>
          </a:p>
          <a:p>
            <a:pPr lvl="1"/>
            <a:r>
              <a:rPr lang="en-US" dirty="0" smtClean="0"/>
              <a:t>TSH 129.11</a:t>
            </a:r>
          </a:p>
          <a:p>
            <a:pPr lvl="1"/>
            <a:r>
              <a:rPr lang="en-US" dirty="0" smtClean="0"/>
              <a:t>T4 0.9 (4.7-13.3)</a:t>
            </a:r>
          </a:p>
        </p:txBody>
      </p:sp>
    </p:spTree>
    <p:extLst>
      <p:ext uri="{BB962C8B-B14F-4D97-AF65-F5344CB8AC3E}">
        <p14:creationId xmlns:p14="http://schemas.microsoft.com/office/powerpoint/2010/main" val="367643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Urinalysis</a:t>
            </a:r>
          </a:p>
          <a:p>
            <a:pPr lvl="1"/>
            <a:r>
              <a:rPr lang="en-US" dirty="0" smtClean="0"/>
              <a:t>Large (3+) Leukocyte Esterase</a:t>
            </a:r>
          </a:p>
          <a:p>
            <a:pPr lvl="1"/>
            <a:r>
              <a:rPr lang="en-US" dirty="0" smtClean="0"/>
              <a:t>Positive Nitrite</a:t>
            </a:r>
          </a:p>
          <a:p>
            <a:pPr lvl="1"/>
            <a:r>
              <a:rPr lang="en-US" dirty="0" smtClean="0"/>
              <a:t>&gt;100 WBC/</a:t>
            </a:r>
            <a:r>
              <a:rPr lang="en-US" dirty="0" err="1" smtClean="0"/>
              <a:t>hpf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731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Department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patient with an acute psychiatric illness presents to the Emergency Department, the Emergency Physician is responsible to “medically clear” the patient</a:t>
            </a:r>
          </a:p>
          <a:p>
            <a:r>
              <a:rPr lang="en-US" dirty="0" smtClean="0"/>
              <a:t>This process must take place prior to admission or transfer of that patient to a psychiatric facility</a:t>
            </a:r>
          </a:p>
          <a:p>
            <a:r>
              <a:rPr lang="en-US" dirty="0" smtClean="0"/>
              <a:t>The process of medical clearance is variable and may change with different practitioners and referral institutions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88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Sodium</a:t>
            </a:r>
          </a:p>
          <a:p>
            <a:pPr lvl="1"/>
            <a:r>
              <a:rPr lang="en-US" dirty="0" smtClean="0"/>
              <a:t>134</a:t>
            </a:r>
          </a:p>
          <a:p>
            <a:r>
              <a:rPr lang="en-US" dirty="0" smtClean="0"/>
              <a:t>Potassium</a:t>
            </a:r>
          </a:p>
          <a:p>
            <a:pPr lvl="1"/>
            <a:r>
              <a:rPr lang="en-US" dirty="0" smtClean="0"/>
              <a:t>3.3</a:t>
            </a:r>
          </a:p>
          <a:p>
            <a:r>
              <a:rPr lang="en-US" dirty="0" smtClean="0"/>
              <a:t>Creatinine</a:t>
            </a:r>
          </a:p>
          <a:p>
            <a:pPr lvl="1"/>
            <a:r>
              <a:rPr lang="en-US" dirty="0" smtClean="0"/>
              <a:t>2.00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49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 CT Scan</a:t>
            </a:r>
          </a:p>
          <a:p>
            <a:pPr lvl="1"/>
            <a:r>
              <a:rPr lang="en-US" dirty="0" smtClean="0"/>
              <a:t>No acute intracranial abnormality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24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 treated with </a:t>
            </a:r>
            <a:r>
              <a:rPr lang="en-US" dirty="0" err="1" smtClean="0"/>
              <a:t>Nitrofurantoin</a:t>
            </a:r>
            <a:endParaRPr lang="en-US" dirty="0" smtClean="0"/>
          </a:p>
          <a:p>
            <a:r>
              <a:rPr lang="en-US" dirty="0" smtClean="0"/>
              <a:t>Hypothyroidism treated with </a:t>
            </a:r>
            <a:r>
              <a:rPr lang="en-US" dirty="0" err="1" smtClean="0"/>
              <a:t>Levthyroxine</a:t>
            </a:r>
            <a:r>
              <a:rPr lang="en-US" dirty="0" smtClean="0"/>
              <a:t> 75 mcg daily</a:t>
            </a:r>
          </a:p>
          <a:p>
            <a:r>
              <a:rPr lang="en-US" dirty="0" smtClean="0"/>
              <a:t>Psychosis treated with </a:t>
            </a:r>
            <a:r>
              <a:rPr lang="en-US" dirty="0" err="1" smtClean="0"/>
              <a:t>Aripiprozole</a:t>
            </a:r>
            <a:r>
              <a:rPr lang="en-US" dirty="0" smtClean="0"/>
              <a:t> 30 mg daily</a:t>
            </a:r>
          </a:p>
          <a:p>
            <a:r>
              <a:rPr lang="en-US" dirty="0" smtClean="0"/>
              <a:t>Depression treated with </a:t>
            </a:r>
            <a:r>
              <a:rPr lang="en-US" dirty="0" err="1" smtClean="0"/>
              <a:t>Citalprom</a:t>
            </a:r>
            <a:r>
              <a:rPr lang="en-US" dirty="0" smtClean="0"/>
              <a:t> 40 mg daily and Mirtazapine 15 mg 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55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patient spent 5 days on medicine service</a:t>
            </a:r>
          </a:p>
          <a:p>
            <a:r>
              <a:rPr lang="en-US" dirty="0" smtClean="0"/>
              <a:t>She spent 10 days on psychiatric unit</a:t>
            </a:r>
          </a:p>
          <a:p>
            <a:r>
              <a:rPr lang="en-US" dirty="0" smtClean="0"/>
              <a:t>She was discharged to an assisted living home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83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Commonly ordered laboratory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Comprehensive metabolic panel</a:t>
            </a:r>
          </a:p>
          <a:p>
            <a:pPr lvl="1"/>
            <a:r>
              <a:rPr lang="en-US" dirty="0" smtClean="0"/>
              <a:t>Electrolytes	</a:t>
            </a:r>
          </a:p>
          <a:p>
            <a:pPr lvl="2"/>
            <a:r>
              <a:rPr lang="en-US" dirty="0" smtClean="0"/>
              <a:t>Antipsychotics and water intoxication can cause Hyponatremia</a:t>
            </a:r>
          </a:p>
          <a:p>
            <a:pPr lvl="2"/>
            <a:r>
              <a:rPr lang="en-US" dirty="0" smtClean="0"/>
              <a:t>Hypokalemia can predispose to prolonged </a:t>
            </a:r>
            <a:r>
              <a:rPr lang="en-US" dirty="0" err="1" smtClean="0"/>
              <a:t>QTc</a:t>
            </a:r>
            <a:r>
              <a:rPr lang="en-US" dirty="0" smtClean="0"/>
              <a:t> interval which antipsychotics can worsen </a:t>
            </a:r>
          </a:p>
          <a:p>
            <a:pPr lvl="2"/>
            <a:r>
              <a:rPr lang="en-US" dirty="0" smtClean="0"/>
              <a:t>New onset Diabetes Mellitus with second generation atypical antipsychotics</a:t>
            </a:r>
          </a:p>
          <a:p>
            <a:pPr lvl="1"/>
            <a:r>
              <a:rPr lang="en-US" dirty="0" smtClean="0"/>
              <a:t>Renal function</a:t>
            </a:r>
          </a:p>
          <a:p>
            <a:pPr lvl="2"/>
            <a:r>
              <a:rPr lang="en-US" dirty="0" smtClean="0"/>
              <a:t>Lithium can worsen, </a:t>
            </a:r>
            <a:r>
              <a:rPr lang="en-US" dirty="0" err="1" smtClean="0"/>
              <a:t>Rhabdomyolysis</a:t>
            </a:r>
            <a:r>
              <a:rPr lang="en-US" dirty="0" smtClean="0"/>
              <a:t> can worsen</a:t>
            </a:r>
          </a:p>
          <a:p>
            <a:pPr lvl="1"/>
            <a:r>
              <a:rPr lang="en-US" dirty="0" smtClean="0"/>
              <a:t>Hepatic function</a:t>
            </a:r>
          </a:p>
          <a:p>
            <a:pPr lvl="2"/>
            <a:r>
              <a:rPr lang="en-US" dirty="0" smtClean="0"/>
              <a:t>Most psychotropic medications are metabolized </a:t>
            </a:r>
            <a:r>
              <a:rPr lang="en-US" dirty="0" err="1" smtClean="0"/>
              <a:t>hepatically</a:t>
            </a:r>
            <a:r>
              <a:rPr lang="en-US" dirty="0" smtClean="0"/>
              <a:t>, comorbid alcohol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Commonly ordered laboratory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Blood Count</a:t>
            </a:r>
          </a:p>
          <a:p>
            <a:pPr lvl="1"/>
            <a:r>
              <a:rPr lang="en-US" dirty="0" smtClean="0"/>
              <a:t>Infection, anemia’s, side effects of medications</a:t>
            </a:r>
          </a:p>
          <a:p>
            <a:pPr lvl="2"/>
            <a:r>
              <a:rPr lang="en-US" dirty="0" smtClean="0"/>
              <a:t>Lithium can cause elevation in WBC counts </a:t>
            </a:r>
          </a:p>
          <a:p>
            <a:pPr lvl="2"/>
            <a:r>
              <a:rPr lang="en-US" dirty="0" err="1" smtClean="0"/>
              <a:t>Valproic</a:t>
            </a:r>
            <a:r>
              <a:rPr lang="en-US" dirty="0" smtClean="0"/>
              <a:t> acid can lower platelets</a:t>
            </a:r>
          </a:p>
          <a:p>
            <a:pPr lvl="2"/>
            <a:r>
              <a:rPr lang="en-US" dirty="0" smtClean="0"/>
              <a:t>Chronic alcohol use can lower platelets</a:t>
            </a:r>
          </a:p>
          <a:p>
            <a:pPr lvl="2"/>
            <a:r>
              <a:rPr lang="en-US" dirty="0" smtClean="0"/>
              <a:t>Microcytic and Macrocytic </a:t>
            </a:r>
            <a:r>
              <a:rPr lang="en-US" dirty="0" err="1" smtClean="0"/>
              <a:t>Anemias</a:t>
            </a:r>
            <a:r>
              <a:rPr lang="en-US" dirty="0" smtClean="0"/>
              <a:t> (Vitamin B12 and Folate)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48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toxicology and blood alcohol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Patients are not always forthcoming</a:t>
            </a:r>
          </a:p>
          <a:p>
            <a:r>
              <a:rPr lang="en-US" dirty="0" smtClean="0"/>
              <a:t>Benzodiazepine and alcohol withdrawal can be life threatening</a:t>
            </a:r>
          </a:p>
          <a:p>
            <a:r>
              <a:rPr lang="en-US" dirty="0" err="1" smtClean="0"/>
              <a:t>Referall</a:t>
            </a:r>
            <a:r>
              <a:rPr lang="en-US" dirty="0" smtClean="0"/>
              <a:t> for chemical dependency treatment can be influenced by urine toxicology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0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or serum pregnancy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Avoiding known teratogenic drugs in pregnancy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19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onset psychosis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 CT Scan without contrast</a:t>
            </a:r>
          </a:p>
          <a:p>
            <a:pPr lvl="1"/>
            <a:r>
              <a:rPr lang="en-US" dirty="0" smtClean="0"/>
              <a:t>To rule out space occupying lesion</a:t>
            </a:r>
            <a:endParaRPr lang="en-US" dirty="0"/>
          </a:p>
          <a:p>
            <a:r>
              <a:rPr lang="en-US" dirty="0" smtClean="0"/>
              <a:t>VDRL or RPR</a:t>
            </a:r>
          </a:p>
          <a:p>
            <a:pPr lvl="1"/>
            <a:r>
              <a:rPr lang="en-US" dirty="0" smtClean="0"/>
              <a:t>To rule out </a:t>
            </a:r>
            <a:r>
              <a:rPr lang="en-US" dirty="0" err="1" smtClean="0"/>
              <a:t>infecton</a:t>
            </a:r>
            <a:endParaRPr lang="en-US" dirty="0"/>
          </a:p>
          <a:p>
            <a:r>
              <a:rPr lang="en-US" dirty="0" smtClean="0"/>
              <a:t>HIV antibody screen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32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Hyper or Hypothyroid states as can appear like psychiatric symptoms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0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purpose of medical clearance is two-fold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First, the Emergency Physician must determine whether the patient has a medical condition that is causing or exacerbating the abnormal behavior or thought processes</a:t>
            </a:r>
          </a:p>
          <a:p>
            <a:r>
              <a:rPr lang="en-US" dirty="0" smtClean="0"/>
              <a:t>Second, the Emergency Physician must identify incidental conditions that may require treatment</a:t>
            </a:r>
          </a:p>
          <a:p>
            <a:r>
              <a:rPr lang="en-US" dirty="0" smtClean="0"/>
              <a:t>A standard medical clearance protocol may facilitate this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69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 in evaluating Delirium in elderly due to the likelihood of a Urinary Tract Infection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5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</a:t>
            </a:r>
            <a:r>
              <a:rPr lang="en-US" dirty="0" err="1" smtClean="0"/>
              <a:t>Dubin</a:t>
            </a:r>
            <a:r>
              <a:rPr lang="en-US" dirty="0" smtClean="0"/>
              <a:t> WR, Weiss KJ, </a:t>
            </a:r>
            <a:r>
              <a:rPr lang="en-US" dirty="0" err="1" smtClean="0"/>
              <a:t>Zeccardi</a:t>
            </a:r>
            <a:r>
              <a:rPr lang="en-US" dirty="0" smtClean="0"/>
              <a:t> JA.  Organic brain syndrome.  The psychiatric imposter.  JAMA.  1981;249(1): 60-62.</a:t>
            </a:r>
          </a:p>
          <a:p>
            <a:r>
              <a:rPr lang="en-US" dirty="0" smtClean="0"/>
              <a:t>1.  </a:t>
            </a:r>
            <a:r>
              <a:rPr lang="en-US" dirty="0" err="1" smtClean="0"/>
              <a:t>Emembolu</a:t>
            </a:r>
            <a:r>
              <a:rPr lang="en-US" dirty="0" smtClean="0"/>
              <a:t> FN, </a:t>
            </a:r>
            <a:r>
              <a:rPr lang="en-US" dirty="0" err="1" smtClean="0"/>
              <a:t>Zun</a:t>
            </a:r>
            <a:r>
              <a:rPr lang="en-US" dirty="0"/>
              <a:t> </a:t>
            </a:r>
            <a:r>
              <a:rPr lang="en-US" dirty="0" smtClean="0"/>
              <a:t>LS.  Medical Clearance in the Emergency Department: Is Testing Indicated?  Primary Psychiatry.  2010;17(6):29-34.</a:t>
            </a:r>
          </a:p>
          <a:p>
            <a:r>
              <a:rPr lang="en-US" dirty="0" smtClean="0"/>
              <a:t>2.  </a:t>
            </a:r>
            <a:r>
              <a:rPr lang="en-US" dirty="0" err="1" smtClean="0"/>
              <a:t>Weissberg</a:t>
            </a:r>
            <a:r>
              <a:rPr lang="en-US" dirty="0" smtClean="0"/>
              <a:t> MP.  Emergency room medical clearance: an educational problem.  Am J Psychiatry.  1979;136(6):787-790.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70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medical clearance process is the first step of evaluation and treatment…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psychiatric patient in the Emergency Department will need:</a:t>
            </a:r>
          </a:p>
          <a:p>
            <a:pPr lvl="1"/>
            <a:r>
              <a:rPr lang="en-US" dirty="0" smtClean="0"/>
              <a:t>1.  A medical work-up </a:t>
            </a:r>
          </a:p>
          <a:p>
            <a:pPr lvl="2"/>
            <a:r>
              <a:rPr lang="en-US" dirty="0" smtClean="0"/>
              <a:t>AND</a:t>
            </a:r>
          </a:p>
          <a:p>
            <a:pPr lvl="2"/>
            <a:r>
              <a:rPr lang="en-US" dirty="0" smtClean="0"/>
              <a:t>A</a:t>
            </a:r>
            <a:r>
              <a:rPr lang="en-US" dirty="0"/>
              <a:t>.</a:t>
            </a:r>
            <a:r>
              <a:rPr lang="en-US" dirty="0" smtClean="0"/>
              <a:t>  An inpatient medical evaluation</a:t>
            </a:r>
          </a:p>
          <a:p>
            <a:pPr lvl="3"/>
            <a:r>
              <a:rPr lang="en-US" dirty="0" smtClean="0"/>
              <a:t>OR</a:t>
            </a:r>
          </a:p>
          <a:p>
            <a:pPr lvl="2"/>
            <a:r>
              <a:rPr lang="en-US" dirty="0"/>
              <a:t>B</a:t>
            </a:r>
            <a:r>
              <a:rPr lang="en-US" dirty="0" smtClean="0"/>
              <a:t>.  to be psychiatrically hospitalized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3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medical work-up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medical conditions that may cause a patient to have abnormal behavior or thought processes</a:t>
            </a:r>
          </a:p>
          <a:p>
            <a:r>
              <a:rPr lang="en-US" dirty="0" smtClean="0"/>
              <a:t>Conditions such as Delirium; Dementia; Hypoglycemia; drug and alcohol intoxication or withdrawal; infection; and central nervous system disease, such as Normal Pressure Hydrocephalus and Complex Migraine are part of a large differential for a medical etiology</a:t>
            </a:r>
          </a:p>
          <a:p>
            <a:r>
              <a:rPr lang="en-US" dirty="0" smtClean="0"/>
              <a:t>Delirium and Dementia are both states of altered mental status that have very different characteristics</a:t>
            </a:r>
          </a:p>
          <a:p>
            <a:pPr lvl="1"/>
            <a:r>
              <a:rPr lang="en-US" dirty="0" smtClean="0"/>
              <a:t>Delirium: an acute, transient disorder with impairment of attention and cognition</a:t>
            </a:r>
          </a:p>
          <a:p>
            <a:pPr lvl="1"/>
            <a:r>
              <a:rPr lang="en-US" dirty="0" smtClean="0"/>
              <a:t>Dementia: in contrast, an insidious disorder that is characterized by a loss of mental capacity evidenced by failing cognitive abilities and behavioral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02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psychiatric symptoms due to a psychiatric or medical process?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clues in the history and physical exam</a:t>
            </a:r>
          </a:p>
          <a:p>
            <a:r>
              <a:rPr lang="en-US" dirty="0" err="1" smtClean="0"/>
              <a:t>Dubin</a:t>
            </a:r>
            <a:r>
              <a:rPr lang="en-US" dirty="0" smtClean="0"/>
              <a:t> and colleagues identified four criteria that can be used to identify a medical cause of psychiatric symptoms:</a:t>
            </a:r>
          </a:p>
          <a:p>
            <a:pPr lvl="1"/>
            <a:r>
              <a:rPr lang="en-US" dirty="0" smtClean="0"/>
              <a:t>Age of patient over 40 years of age without prior psychiatric history</a:t>
            </a:r>
          </a:p>
          <a:p>
            <a:pPr lvl="1"/>
            <a:r>
              <a:rPr lang="en-US" dirty="0" smtClean="0"/>
              <a:t>Abnormal vital signs</a:t>
            </a:r>
          </a:p>
          <a:p>
            <a:pPr lvl="1"/>
            <a:r>
              <a:rPr lang="en-US" dirty="0" smtClean="0"/>
              <a:t>Recent memory loss</a:t>
            </a:r>
          </a:p>
          <a:p>
            <a:pPr lvl="1"/>
            <a:r>
              <a:rPr lang="en-US" dirty="0" smtClean="0"/>
              <a:t>Clouded consciousness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48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Clues to medical vs. psychiatric cause of behavioral symptoms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Organic clues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&lt;12 or &gt;40 years of age</a:t>
            </a:r>
          </a:p>
          <a:p>
            <a:r>
              <a:rPr lang="en-US" dirty="0" smtClean="0"/>
              <a:t>Sudden onset (hours to days)	</a:t>
            </a:r>
          </a:p>
          <a:p>
            <a:r>
              <a:rPr lang="en-US" dirty="0" smtClean="0"/>
              <a:t>Fluctuating course</a:t>
            </a:r>
          </a:p>
          <a:p>
            <a:r>
              <a:rPr lang="en-US" dirty="0" smtClean="0"/>
              <a:t>Disorientation</a:t>
            </a:r>
          </a:p>
          <a:p>
            <a:r>
              <a:rPr lang="en-US" dirty="0" smtClean="0"/>
              <a:t>Decreased consciousness</a:t>
            </a:r>
          </a:p>
          <a:p>
            <a:r>
              <a:rPr lang="en-US" dirty="0" smtClean="0"/>
              <a:t>Visual hallucinations</a:t>
            </a:r>
          </a:p>
          <a:p>
            <a:r>
              <a:rPr lang="en-US" dirty="0" smtClean="0"/>
              <a:t>No psychiatric history</a:t>
            </a:r>
          </a:p>
          <a:p>
            <a:r>
              <a:rPr lang="en-US" dirty="0" smtClean="0"/>
              <a:t>Emotional </a:t>
            </a:r>
            <a:r>
              <a:rPr lang="en-US" dirty="0" err="1" smtClean="0"/>
              <a:t>lability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Functional clues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13-40 years of age</a:t>
            </a:r>
          </a:p>
          <a:p>
            <a:r>
              <a:rPr lang="en-US" dirty="0" smtClean="0"/>
              <a:t>Gradual onset (weeks to months)</a:t>
            </a:r>
          </a:p>
          <a:p>
            <a:r>
              <a:rPr lang="en-US" dirty="0" smtClean="0"/>
              <a:t>Continuous course</a:t>
            </a:r>
          </a:p>
          <a:p>
            <a:r>
              <a:rPr lang="en-US" dirty="0" smtClean="0"/>
              <a:t>Scattered thoughts</a:t>
            </a:r>
          </a:p>
          <a:p>
            <a:r>
              <a:rPr lang="en-US" dirty="0" smtClean="0"/>
              <a:t>Awake and alert</a:t>
            </a:r>
          </a:p>
          <a:p>
            <a:r>
              <a:rPr lang="en-US" dirty="0" smtClean="0"/>
              <a:t>Auditory hallucinations</a:t>
            </a:r>
          </a:p>
          <a:p>
            <a:r>
              <a:rPr lang="en-US" dirty="0" smtClean="0"/>
              <a:t>Psychiatric history</a:t>
            </a:r>
          </a:p>
          <a:p>
            <a:r>
              <a:rPr lang="en-US" dirty="0" smtClean="0"/>
              <a:t>Flat affect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25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Clues to medical vs. psychiatric cause of behavioral symptoms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Organic clues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Abnormal vitals/physical exam findings (</a:t>
            </a:r>
            <a:r>
              <a:rPr lang="en-US" dirty="0" err="1" smtClean="0"/>
              <a:t>eg</a:t>
            </a:r>
            <a:r>
              <a:rPr lang="en-US" dirty="0" smtClean="0"/>
              <a:t>, nystagmus, ataxia, diaphoresis,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History of substance abuse or toxins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Functional clues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Normal physical examination findings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 to the Emergency Physician to identify and treat any incidental…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 co-existing medical problems of a patient with abnormal behavior</a:t>
            </a:r>
          </a:p>
          <a:p>
            <a:r>
              <a:rPr lang="en-US" dirty="0" smtClean="0"/>
              <a:t>Very important for the accepting psychiatric facility</a:t>
            </a:r>
          </a:p>
          <a:p>
            <a:r>
              <a:rPr lang="en-US" dirty="0" smtClean="0"/>
              <a:t>If a co-existing condition such as well controlled diabetes requires insulin administration and glucose checks the accepting facility must have those capabilities</a:t>
            </a:r>
          </a:p>
          <a:p>
            <a:r>
              <a:rPr lang="en-US" dirty="0" smtClean="0"/>
              <a:t>Important for the Emergency Physician to identify co-existing and/or incidental medical conditions that will need to be addressed in the near future</a:t>
            </a:r>
          </a:p>
          <a:p>
            <a:r>
              <a:rPr lang="en-US" dirty="0" smtClean="0"/>
              <a:t>The accepting facilities ability to perform things such as laboratory draws, maintenance of urinary catheters, oxygen administration, and fracture care needs to be verified prior to transfer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60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171</TotalTime>
  <Words>1457</Words>
  <Application>Microsoft Office PowerPoint</Application>
  <PresentationFormat>Custom</PresentationFormat>
  <Paragraphs>170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Facet</vt:lpstr>
      <vt:lpstr>Medical Clearance in the Psychiatric Patient</vt:lpstr>
      <vt:lpstr>Emergency Department</vt:lpstr>
      <vt:lpstr>The purpose of medical clearance is two-fold</vt:lpstr>
      <vt:lpstr>The medical clearance process is the first step of evaluation and treatment…</vt:lpstr>
      <vt:lpstr>The medical work-up</vt:lpstr>
      <vt:lpstr>Are psychiatric symptoms due to a psychiatric or medical process?</vt:lpstr>
      <vt:lpstr>Clues to medical vs. psychiatric cause of behavioral symptoms</vt:lpstr>
      <vt:lpstr>Clues to medical vs. psychiatric cause of behavioral symptoms </vt:lpstr>
      <vt:lpstr>Up to the Emergency Physician to identify and treat any incidental…</vt:lpstr>
      <vt:lpstr>Medical Clearance, or Medical Stability</vt:lpstr>
      <vt:lpstr>Psychiatric patients</vt:lpstr>
      <vt:lpstr>Physical exam for the psychiatric patient</vt:lpstr>
      <vt:lpstr>Testing</vt:lpstr>
      <vt:lpstr>Emergency Physicians vs. Psychiatrists</vt:lpstr>
      <vt:lpstr>Many psychiatric facilities have a list of laboratory tests that must be complete…</vt:lpstr>
      <vt:lpstr>Patient Case</vt:lpstr>
      <vt:lpstr>Patient Case</vt:lpstr>
      <vt:lpstr>Patient Case</vt:lpstr>
      <vt:lpstr>Patient Case</vt:lpstr>
      <vt:lpstr>Patient Case</vt:lpstr>
      <vt:lpstr>Patient Case</vt:lpstr>
      <vt:lpstr>Patient Case</vt:lpstr>
      <vt:lpstr>Patient Case</vt:lpstr>
      <vt:lpstr>Commonly ordered laboratory tests</vt:lpstr>
      <vt:lpstr>Commonly ordered laboratory tests</vt:lpstr>
      <vt:lpstr>Urine toxicology and blood alcohol level</vt:lpstr>
      <vt:lpstr>Urine or serum pregnancy</vt:lpstr>
      <vt:lpstr>New onset psychosis</vt:lpstr>
      <vt:lpstr>TSH</vt:lpstr>
      <vt:lpstr>Urinalysis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Clearance in the Psychiatric Patient</dc:title>
  <dc:creator>michael</dc:creator>
  <cp:lastModifiedBy>Joanne Barnhart</cp:lastModifiedBy>
  <cp:revision>43</cp:revision>
  <dcterms:created xsi:type="dcterms:W3CDTF">2014-11-14T03:55:44Z</dcterms:created>
  <dcterms:modified xsi:type="dcterms:W3CDTF">2014-11-17T18:39:51Z</dcterms:modified>
</cp:coreProperties>
</file>